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114903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190" y="90"/>
      </p:cViewPr>
      <p:guideLst>
        <p:guide orient="horz" pos="2220"/>
        <p:guide pos="3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CCDB5AEF-DD16-44AC-98B7-3A1DDB604EC9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07086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378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60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52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69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180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7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57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95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39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5835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3990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73850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SIS-2016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6"/>
          <p:cNvSpPr txBox="1">
            <a:spLocks noChangeArrowheads="1"/>
          </p:cNvSpPr>
          <p:nvPr userDrawn="1"/>
        </p:nvSpPr>
        <p:spPr bwMode="auto">
          <a:xfrm>
            <a:off x="7059613" y="31750"/>
            <a:ext cx="215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smtClean="0"/>
              <a:t>INFORME DE MÓDULO</a:t>
            </a:r>
          </a:p>
          <a:p>
            <a:pPr algn="ctr">
              <a:defRPr/>
            </a:pPr>
            <a:r>
              <a:rPr lang="es-ES_tradnl" sz="1200" b="1" smtClean="0"/>
              <a:t>SIS-SS-E3</a:t>
            </a:r>
            <a:endParaRPr lang="es-ES_tradnl" sz="1200" smtClean="0"/>
          </a:p>
        </p:txBody>
      </p:sp>
      <p:sp>
        <p:nvSpPr>
          <p:cNvPr id="1029" name="Text Box 27"/>
          <p:cNvSpPr txBox="1">
            <a:spLocks noChangeArrowheads="1"/>
          </p:cNvSpPr>
          <p:nvPr userDrawn="1"/>
        </p:nvSpPr>
        <p:spPr bwMode="auto">
          <a:xfrm>
            <a:off x="2054225" y="76200"/>
            <a:ext cx="371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Embarazo, parto y puerperio</a:t>
            </a:r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65088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Line 26"/>
          <p:cNvSpPr>
            <a:spLocks noChangeShapeType="1"/>
          </p:cNvSpPr>
          <p:nvPr/>
        </p:nvSpPr>
        <p:spPr bwMode="auto">
          <a:xfrm>
            <a:off x="0" y="5222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6" name="Line 27"/>
          <p:cNvSpPr>
            <a:spLocks noChangeShapeType="1"/>
          </p:cNvSpPr>
          <p:nvPr/>
        </p:nvSpPr>
        <p:spPr bwMode="auto">
          <a:xfrm>
            <a:off x="0" y="5476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32"/>
          <p:cNvSpPr>
            <a:spLocks noChangeShapeType="1"/>
          </p:cNvSpPr>
          <p:nvPr/>
        </p:nvSpPr>
        <p:spPr bwMode="auto">
          <a:xfrm>
            <a:off x="0" y="46942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79" name="Line 90"/>
          <p:cNvSpPr>
            <a:spLocks noChangeShapeType="1"/>
          </p:cNvSpPr>
          <p:nvPr/>
        </p:nvSpPr>
        <p:spPr bwMode="auto">
          <a:xfrm>
            <a:off x="0" y="15525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97"/>
          <p:cNvSpPr>
            <a:spLocks noChangeShapeType="1"/>
          </p:cNvSpPr>
          <p:nvPr/>
        </p:nvSpPr>
        <p:spPr bwMode="auto">
          <a:xfrm>
            <a:off x="0" y="2727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137"/>
          <p:cNvSpPr>
            <a:spLocks noChangeShapeType="1"/>
          </p:cNvSpPr>
          <p:nvPr/>
        </p:nvSpPr>
        <p:spPr bwMode="auto">
          <a:xfrm>
            <a:off x="0" y="4432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154"/>
          <p:cNvSpPr>
            <a:spLocks noChangeShapeType="1"/>
          </p:cNvSpPr>
          <p:nvPr/>
        </p:nvSpPr>
        <p:spPr bwMode="auto">
          <a:xfrm>
            <a:off x="0" y="36496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55"/>
          <p:cNvSpPr>
            <a:spLocks noChangeShapeType="1"/>
          </p:cNvSpPr>
          <p:nvPr/>
        </p:nvSpPr>
        <p:spPr bwMode="auto">
          <a:xfrm>
            <a:off x="0" y="39131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56"/>
          <p:cNvSpPr>
            <a:spLocks noChangeShapeType="1"/>
          </p:cNvSpPr>
          <p:nvPr/>
        </p:nvSpPr>
        <p:spPr bwMode="auto">
          <a:xfrm>
            <a:off x="0" y="41767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210"/>
          <p:cNvSpPr>
            <a:spLocks noChangeShapeType="1"/>
          </p:cNvSpPr>
          <p:nvPr/>
        </p:nvSpPr>
        <p:spPr bwMode="auto">
          <a:xfrm>
            <a:off x="0" y="16986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Rectangle 213"/>
          <p:cNvSpPr>
            <a:spLocks noChangeArrowheads="1"/>
          </p:cNvSpPr>
          <p:nvPr/>
        </p:nvSpPr>
        <p:spPr bwMode="auto">
          <a:xfrm>
            <a:off x="457200" y="2047875"/>
            <a:ext cx="1085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II. 	COMUNIDAD</a:t>
            </a:r>
            <a:endParaRPr lang="es-ES" altLang="es-MX" sz="900" b="1"/>
          </a:p>
        </p:txBody>
      </p:sp>
      <p:sp>
        <p:nvSpPr>
          <p:cNvPr id="3087" name="Line 133"/>
          <p:cNvSpPr>
            <a:spLocks noChangeShapeType="1"/>
          </p:cNvSpPr>
          <p:nvPr/>
        </p:nvSpPr>
        <p:spPr bwMode="auto">
          <a:xfrm>
            <a:off x="0" y="28749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35"/>
          <p:cNvSpPr>
            <a:spLocks noChangeShapeType="1"/>
          </p:cNvSpPr>
          <p:nvPr/>
        </p:nvSpPr>
        <p:spPr bwMode="auto">
          <a:xfrm>
            <a:off x="0" y="3130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216"/>
          <p:cNvSpPr>
            <a:spLocks noChangeShapeType="1"/>
          </p:cNvSpPr>
          <p:nvPr/>
        </p:nvSpPr>
        <p:spPr bwMode="auto">
          <a:xfrm>
            <a:off x="0" y="33861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3090" name="1 Grupo"/>
          <p:cNvGrpSpPr>
            <a:grpSpLocks/>
          </p:cNvGrpSpPr>
          <p:nvPr/>
        </p:nvGrpSpPr>
        <p:grpSpPr bwMode="auto">
          <a:xfrm>
            <a:off x="2276475" y="2871788"/>
            <a:ext cx="6457950" cy="3398837"/>
            <a:chOff x="2276475" y="2871788"/>
            <a:chExt cx="6457950" cy="3398837"/>
          </a:xfrm>
        </p:grpSpPr>
        <p:sp>
          <p:nvSpPr>
            <p:cNvPr id="3166" name="Line 226"/>
            <p:cNvSpPr>
              <a:spLocks noChangeShapeType="1"/>
            </p:cNvSpPr>
            <p:nvPr/>
          </p:nvSpPr>
          <p:spPr bwMode="auto">
            <a:xfrm>
              <a:off x="2276475" y="2884753"/>
              <a:ext cx="0" cy="33674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7" name="Line 180"/>
            <p:cNvSpPr>
              <a:spLocks noChangeShapeType="1"/>
            </p:cNvSpPr>
            <p:nvPr/>
          </p:nvSpPr>
          <p:spPr bwMode="auto">
            <a:xfrm>
              <a:off x="4918075" y="2871788"/>
              <a:ext cx="0" cy="33988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8" name="Line 181"/>
            <p:cNvSpPr>
              <a:spLocks noChangeShapeType="1"/>
            </p:cNvSpPr>
            <p:nvPr/>
          </p:nvSpPr>
          <p:spPr bwMode="auto">
            <a:xfrm>
              <a:off x="2632075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9" name="Line 182"/>
            <p:cNvSpPr>
              <a:spLocks noChangeShapeType="1"/>
            </p:cNvSpPr>
            <p:nvPr/>
          </p:nvSpPr>
          <p:spPr bwMode="auto">
            <a:xfrm>
              <a:off x="2998788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0" name="Line 183"/>
            <p:cNvSpPr>
              <a:spLocks noChangeShapeType="1"/>
            </p:cNvSpPr>
            <p:nvPr/>
          </p:nvSpPr>
          <p:spPr bwMode="auto">
            <a:xfrm>
              <a:off x="3373438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1" name="Line 184"/>
            <p:cNvSpPr>
              <a:spLocks noChangeShapeType="1"/>
            </p:cNvSpPr>
            <p:nvPr/>
          </p:nvSpPr>
          <p:spPr bwMode="auto">
            <a:xfrm>
              <a:off x="3762375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2" name="Line 185"/>
            <p:cNvSpPr>
              <a:spLocks noChangeShapeType="1"/>
            </p:cNvSpPr>
            <p:nvPr/>
          </p:nvSpPr>
          <p:spPr bwMode="auto">
            <a:xfrm>
              <a:off x="4152900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3" name="Line 186"/>
            <p:cNvSpPr>
              <a:spLocks noChangeShapeType="1"/>
            </p:cNvSpPr>
            <p:nvPr/>
          </p:nvSpPr>
          <p:spPr bwMode="auto">
            <a:xfrm>
              <a:off x="4535488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4" name="Line 187"/>
            <p:cNvSpPr>
              <a:spLocks noChangeShapeType="1"/>
            </p:cNvSpPr>
            <p:nvPr/>
          </p:nvSpPr>
          <p:spPr bwMode="auto">
            <a:xfrm>
              <a:off x="5300663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5" name="Line 188"/>
            <p:cNvSpPr>
              <a:spLocks noChangeShapeType="1"/>
            </p:cNvSpPr>
            <p:nvPr/>
          </p:nvSpPr>
          <p:spPr bwMode="auto">
            <a:xfrm>
              <a:off x="5675313" y="2881313"/>
              <a:ext cx="0" cy="3374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6" name="Line 189"/>
            <p:cNvSpPr>
              <a:spLocks noChangeShapeType="1"/>
            </p:cNvSpPr>
            <p:nvPr/>
          </p:nvSpPr>
          <p:spPr bwMode="auto">
            <a:xfrm>
              <a:off x="6057900" y="2881313"/>
              <a:ext cx="0" cy="33795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7" name="Line 190"/>
            <p:cNvSpPr>
              <a:spLocks noChangeShapeType="1"/>
            </p:cNvSpPr>
            <p:nvPr/>
          </p:nvSpPr>
          <p:spPr bwMode="auto">
            <a:xfrm>
              <a:off x="7210425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8" name="Line 191"/>
            <p:cNvSpPr>
              <a:spLocks noChangeShapeType="1"/>
            </p:cNvSpPr>
            <p:nvPr/>
          </p:nvSpPr>
          <p:spPr bwMode="auto">
            <a:xfrm>
              <a:off x="6450013" y="2881313"/>
              <a:ext cx="0" cy="337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9" name="Line 192"/>
            <p:cNvSpPr>
              <a:spLocks noChangeShapeType="1"/>
            </p:cNvSpPr>
            <p:nvPr/>
          </p:nvSpPr>
          <p:spPr bwMode="auto">
            <a:xfrm>
              <a:off x="6813550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0" name="Line 269"/>
            <p:cNvSpPr>
              <a:spLocks noChangeShapeType="1"/>
            </p:cNvSpPr>
            <p:nvPr/>
          </p:nvSpPr>
          <p:spPr bwMode="auto">
            <a:xfrm>
              <a:off x="7594600" y="2881313"/>
              <a:ext cx="0" cy="33709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1" name="Line 270"/>
            <p:cNvSpPr>
              <a:spLocks noChangeShapeType="1"/>
            </p:cNvSpPr>
            <p:nvPr/>
          </p:nvSpPr>
          <p:spPr bwMode="auto">
            <a:xfrm>
              <a:off x="7969250" y="2881313"/>
              <a:ext cx="0" cy="33760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2" name="Line 271"/>
            <p:cNvSpPr>
              <a:spLocks noChangeShapeType="1"/>
            </p:cNvSpPr>
            <p:nvPr/>
          </p:nvSpPr>
          <p:spPr bwMode="auto">
            <a:xfrm>
              <a:off x="8351838" y="2881313"/>
              <a:ext cx="0" cy="3381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3" name="Line 272"/>
            <p:cNvSpPr>
              <a:spLocks noChangeShapeType="1"/>
            </p:cNvSpPr>
            <p:nvPr/>
          </p:nvSpPr>
          <p:spPr bwMode="auto">
            <a:xfrm>
              <a:off x="8734425" y="2881313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091" name="Line 212"/>
          <p:cNvSpPr>
            <a:spLocks noChangeShapeType="1"/>
          </p:cNvSpPr>
          <p:nvPr/>
        </p:nvSpPr>
        <p:spPr bwMode="auto">
          <a:xfrm>
            <a:off x="227488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92" name="Rectangle 243"/>
          <p:cNvSpPr>
            <a:spLocks noChangeArrowheads="1"/>
          </p:cNvSpPr>
          <p:nvPr/>
        </p:nvSpPr>
        <p:spPr bwMode="auto">
          <a:xfrm>
            <a:off x="2503488" y="1698625"/>
            <a:ext cx="30511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ATENDIDAS POR PRIMERA VEZ</a:t>
            </a:r>
            <a:endParaRPr lang="es-ES" altLang="es-MX" sz="800"/>
          </a:p>
        </p:txBody>
      </p:sp>
      <p:sp>
        <p:nvSpPr>
          <p:cNvPr id="3093" name="Rectangle 245"/>
          <p:cNvSpPr>
            <a:spLocks noChangeArrowheads="1"/>
          </p:cNvSpPr>
          <p:nvPr/>
        </p:nvSpPr>
        <p:spPr bwMode="auto">
          <a:xfrm>
            <a:off x="2279650" y="1922463"/>
            <a:ext cx="18764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EMBARAZO</a:t>
            </a:r>
            <a:endParaRPr lang="es-ES" altLang="es-MX" sz="700"/>
          </a:p>
        </p:txBody>
      </p:sp>
      <p:sp>
        <p:nvSpPr>
          <p:cNvPr id="3094" name="Rectangle 246"/>
          <p:cNvSpPr>
            <a:spLocks noChangeArrowheads="1"/>
          </p:cNvSpPr>
          <p:nvPr/>
        </p:nvSpPr>
        <p:spPr bwMode="auto">
          <a:xfrm>
            <a:off x="3444875" y="2155825"/>
            <a:ext cx="6794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EDAD</a:t>
            </a:r>
            <a:endParaRPr lang="es-ES" altLang="es-MX" sz="700"/>
          </a:p>
        </p:txBody>
      </p:sp>
      <p:sp>
        <p:nvSpPr>
          <p:cNvPr id="3095" name="Rectangle 247"/>
          <p:cNvSpPr>
            <a:spLocks noChangeArrowheads="1"/>
          </p:cNvSpPr>
          <p:nvPr/>
        </p:nvSpPr>
        <p:spPr bwMode="auto">
          <a:xfrm>
            <a:off x="2420938" y="2146300"/>
            <a:ext cx="808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TRIMESTRE</a:t>
            </a:r>
            <a:endParaRPr lang="es-ES" altLang="es-MX" sz="700"/>
          </a:p>
        </p:txBody>
      </p:sp>
      <p:sp>
        <p:nvSpPr>
          <p:cNvPr id="3096" name="Rectangle 248"/>
          <p:cNvSpPr>
            <a:spLocks noChangeArrowheads="1"/>
          </p:cNvSpPr>
          <p:nvPr/>
        </p:nvSpPr>
        <p:spPr bwMode="auto">
          <a:xfrm>
            <a:off x="2232025" y="238918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MERO</a:t>
            </a:r>
            <a:endParaRPr lang="es-ES" altLang="es-MX" sz="700"/>
          </a:p>
        </p:txBody>
      </p:sp>
      <p:sp>
        <p:nvSpPr>
          <p:cNvPr id="3097" name="Rectangle 249"/>
          <p:cNvSpPr>
            <a:spLocks noChangeArrowheads="1"/>
          </p:cNvSpPr>
          <p:nvPr/>
        </p:nvSpPr>
        <p:spPr bwMode="auto">
          <a:xfrm>
            <a:off x="2551113" y="2389188"/>
            <a:ext cx="55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DO</a:t>
            </a:r>
            <a:endParaRPr lang="es-ES" altLang="es-MX" sz="700"/>
          </a:p>
        </p:txBody>
      </p:sp>
      <p:sp>
        <p:nvSpPr>
          <p:cNvPr id="3098" name="Rectangle 250"/>
          <p:cNvSpPr>
            <a:spLocks noChangeArrowheads="1"/>
          </p:cNvSpPr>
          <p:nvPr/>
        </p:nvSpPr>
        <p:spPr bwMode="auto">
          <a:xfrm>
            <a:off x="2914650" y="238918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TER-</a:t>
            </a:r>
          </a:p>
          <a:p>
            <a:pPr algn="ctr"/>
            <a:r>
              <a:rPr lang="es-ES_tradnl" altLang="es-MX" sz="700"/>
              <a:t>CERO</a:t>
            </a:r>
            <a:endParaRPr lang="es-ES" altLang="es-MX" sz="700"/>
          </a:p>
        </p:txBody>
      </p:sp>
      <p:sp>
        <p:nvSpPr>
          <p:cNvPr id="3099" name="Rectangle 251"/>
          <p:cNvSpPr>
            <a:spLocks noChangeArrowheads="1"/>
          </p:cNvSpPr>
          <p:nvPr/>
        </p:nvSpPr>
        <p:spPr bwMode="auto">
          <a:xfrm>
            <a:off x="3289300" y="2384425"/>
            <a:ext cx="576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3100" name="Rectangle 252"/>
          <p:cNvSpPr>
            <a:spLocks noChangeArrowheads="1"/>
          </p:cNvSpPr>
          <p:nvPr/>
        </p:nvSpPr>
        <p:spPr bwMode="auto">
          <a:xfrm>
            <a:off x="3698875" y="2368550"/>
            <a:ext cx="5286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3101" name="Rectangle 253"/>
          <p:cNvSpPr>
            <a:spLocks noChangeArrowheads="1"/>
          </p:cNvSpPr>
          <p:nvPr/>
        </p:nvSpPr>
        <p:spPr bwMode="auto">
          <a:xfrm>
            <a:off x="4087813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PAR-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02" name="Rectangle 254"/>
          <p:cNvSpPr>
            <a:spLocks noChangeArrowheads="1"/>
          </p:cNvSpPr>
          <p:nvPr/>
        </p:nvSpPr>
        <p:spPr bwMode="auto">
          <a:xfrm>
            <a:off x="4495800" y="2168525"/>
            <a:ext cx="496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03" name="Rectangle 255"/>
          <p:cNvSpPr>
            <a:spLocks noChangeArrowheads="1"/>
          </p:cNvSpPr>
          <p:nvPr/>
        </p:nvSpPr>
        <p:spPr bwMode="auto">
          <a:xfrm>
            <a:off x="4859338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PUER-PERIO</a:t>
            </a:r>
            <a:endParaRPr lang="es-ES" altLang="es-MX" sz="700"/>
          </a:p>
        </p:txBody>
      </p:sp>
      <p:sp>
        <p:nvSpPr>
          <p:cNvPr id="3104" name="Rectangle 256"/>
          <p:cNvSpPr>
            <a:spLocks noChangeArrowheads="1"/>
          </p:cNvSpPr>
          <p:nvPr/>
        </p:nvSpPr>
        <p:spPr bwMode="auto">
          <a:xfrm>
            <a:off x="5230813" y="2197100"/>
            <a:ext cx="5286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3105" name="Rectangle 257"/>
          <p:cNvSpPr>
            <a:spLocks noChangeArrowheads="1"/>
          </p:cNvSpPr>
          <p:nvPr/>
        </p:nvSpPr>
        <p:spPr bwMode="auto">
          <a:xfrm>
            <a:off x="5629275" y="2082800"/>
            <a:ext cx="5286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  EMBA-RAZO</a:t>
            </a:r>
            <a:endParaRPr lang="es-ES" altLang="es-MX" sz="700"/>
          </a:p>
        </p:txBody>
      </p:sp>
      <p:sp>
        <p:nvSpPr>
          <p:cNvPr id="3106" name="Rectangle 258"/>
          <p:cNvSpPr>
            <a:spLocks noChangeArrowheads="1"/>
          </p:cNvSpPr>
          <p:nvPr/>
        </p:nvSpPr>
        <p:spPr bwMode="auto">
          <a:xfrm>
            <a:off x="5994400" y="2082800"/>
            <a:ext cx="5286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PUER-PERIO</a:t>
            </a:r>
            <a:endParaRPr lang="es-ES" altLang="es-MX" sz="700"/>
          </a:p>
        </p:txBody>
      </p:sp>
      <p:sp>
        <p:nvSpPr>
          <p:cNvPr id="3107" name="Rectangle 259"/>
          <p:cNvSpPr>
            <a:spLocks noChangeArrowheads="1"/>
          </p:cNvSpPr>
          <p:nvPr/>
        </p:nvSpPr>
        <p:spPr bwMode="auto">
          <a:xfrm>
            <a:off x="5621338" y="1708150"/>
            <a:ext cx="8651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CONSULTAS</a:t>
            </a:r>
            <a:endParaRPr lang="es-ES" altLang="es-MX" sz="800"/>
          </a:p>
        </p:txBody>
      </p:sp>
      <p:sp>
        <p:nvSpPr>
          <p:cNvPr id="3108" name="Rectangle 260"/>
          <p:cNvSpPr>
            <a:spLocks noChangeArrowheads="1"/>
          </p:cNvSpPr>
          <p:nvPr/>
        </p:nvSpPr>
        <p:spPr bwMode="auto">
          <a:xfrm>
            <a:off x="6486525" y="1730375"/>
            <a:ext cx="106838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VACUNADAS CON TOXOIDE TETÁNICO DIFTÉRICO</a:t>
            </a:r>
            <a:endParaRPr lang="es-ES" altLang="es-MX" sz="800"/>
          </a:p>
        </p:txBody>
      </p:sp>
      <p:sp>
        <p:nvSpPr>
          <p:cNvPr id="3109" name="Rectangle 261"/>
          <p:cNvSpPr>
            <a:spLocks noChangeArrowheads="1"/>
          </p:cNvSpPr>
          <p:nvPr/>
        </p:nvSpPr>
        <p:spPr bwMode="auto">
          <a:xfrm>
            <a:off x="6413500" y="2235200"/>
            <a:ext cx="446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MERA</a:t>
            </a:r>
            <a:endParaRPr lang="es-ES" altLang="es-MX" sz="700"/>
          </a:p>
        </p:txBody>
      </p:sp>
      <p:sp>
        <p:nvSpPr>
          <p:cNvPr id="3110" name="Rectangle 262"/>
          <p:cNvSpPr>
            <a:spLocks noChangeArrowheads="1"/>
          </p:cNvSpPr>
          <p:nvPr/>
        </p:nvSpPr>
        <p:spPr bwMode="auto">
          <a:xfrm>
            <a:off x="6740525" y="2249488"/>
            <a:ext cx="582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DA</a:t>
            </a:r>
            <a:endParaRPr lang="es-ES" altLang="es-MX" sz="700"/>
          </a:p>
        </p:txBody>
      </p:sp>
      <p:sp>
        <p:nvSpPr>
          <p:cNvPr id="3111" name="Rectangle 263"/>
          <p:cNvSpPr>
            <a:spLocks noChangeArrowheads="1"/>
          </p:cNvSpPr>
          <p:nvPr/>
        </p:nvSpPr>
        <p:spPr bwMode="auto">
          <a:xfrm>
            <a:off x="7170738" y="2219325"/>
            <a:ext cx="506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RE-</a:t>
            </a:r>
          </a:p>
          <a:p>
            <a:pPr algn="ctr"/>
            <a:r>
              <a:rPr lang="es-ES_tradnl" altLang="es-MX" sz="700"/>
              <a:t>FUER-ZO</a:t>
            </a:r>
            <a:endParaRPr lang="es-ES" altLang="es-MX" sz="700"/>
          </a:p>
        </p:txBody>
      </p:sp>
      <p:sp>
        <p:nvSpPr>
          <p:cNvPr id="3112" name="Rectangle 264"/>
          <p:cNvSpPr>
            <a:spLocks noChangeArrowheads="1"/>
          </p:cNvSpPr>
          <p:nvPr/>
        </p:nvSpPr>
        <p:spPr bwMode="auto">
          <a:xfrm>
            <a:off x="7518400" y="2198688"/>
            <a:ext cx="5461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HIERRO</a:t>
            </a:r>
            <a:endParaRPr lang="es-ES" altLang="es-MX" sz="700"/>
          </a:p>
        </p:txBody>
      </p:sp>
      <p:sp>
        <p:nvSpPr>
          <p:cNvPr id="3113" name="Rectangle 265"/>
          <p:cNvSpPr>
            <a:spLocks noChangeArrowheads="1"/>
          </p:cNvSpPr>
          <p:nvPr/>
        </p:nvSpPr>
        <p:spPr bwMode="auto">
          <a:xfrm>
            <a:off x="7818438" y="1970088"/>
            <a:ext cx="6699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ALIMEN</a:t>
            </a:r>
          </a:p>
          <a:p>
            <a:pPr algn="ctr"/>
            <a:r>
              <a:rPr lang="es-ES_tradnl" altLang="es-MX" sz="700"/>
              <a:t>TACIÓN COM-</a:t>
            </a:r>
          </a:p>
          <a:p>
            <a:pPr algn="ctr"/>
            <a:r>
              <a:rPr lang="es-ES_tradnl" altLang="es-MX" sz="700"/>
              <a:t>PLE-</a:t>
            </a:r>
          </a:p>
          <a:p>
            <a:pPr algn="ctr"/>
            <a:r>
              <a:rPr lang="es-ES_tradnl" altLang="es-MX" sz="700"/>
              <a:t>MEN-TARIA</a:t>
            </a:r>
            <a:endParaRPr lang="es-ES" altLang="es-MX" sz="700"/>
          </a:p>
        </p:txBody>
      </p:sp>
      <p:sp>
        <p:nvSpPr>
          <p:cNvPr id="3114" name="Rectangle 266"/>
          <p:cNvSpPr>
            <a:spLocks noChangeArrowheads="1"/>
          </p:cNvSpPr>
          <p:nvPr/>
        </p:nvSpPr>
        <p:spPr bwMode="auto">
          <a:xfrm>
            <a:off x="8285163" y="2179638"/>
            <a:ext cx="5286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EMBA-RAZO</a:t>
            </a:r>
            <a:endParaRPr lang="es-ES" altLang="es-MX" sz="700"/>
          </a:p>
        </p:txBody>
      </p:sp>
      <p:sp>
        <p:nvSpPr>
          <p:cNvPr id="3115" name="Rectangle 267"/>
          <p:cNvSpPr>
            <a:spLocks noChangeArrowheads="1"/>
          </p:cNvSpPr>
          <p:nvPr/>
        </p:nvSpPr>
        <p:spPr bwMode="auto">
          <a:xfrm>
            <a:off x="8659813" y="22320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PARTO</a:t>
            </a:r>
            <a:endParaRPr lang="es-ES" altLang="es-MX" sz="700"/>
          </a:p>
        </p:txBody>
      </p:sp>
      <p:sp>
        <p:nvSpPr>
          <p:cNvPr id="3116" name="Rectangle 268"/>
          <p:cNvSpPr>
            <a:spLocks noChangeArrowheads="1"/>
          </p:cNvSpPr>
          <p:nvPr/>
        </p:nvSpPr>
        <p:spPr bwMode="auto">
          <a:xfrm>
            <a:off x="8293100" y="1698625"/>
            <a:ext cx="863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REFERIDAS DE ALTO RIESGO</a:t>
            </a:r>
            <a:endParaRPr lang="es-ES" altLang="es-MX" sz="800"/>
          </a:p>
        </p:txBody>
      </p:sp>
      <p:sp>
        <p:nvSpPr>
          <p:cNvPr id="3117" name="Line 276"/>
          <p:cNvSpPr>
            <a:spLocks noChangeShapeType="1"/>
          </p:cNvSpPr>
          <p:nvPr/>
        </p:nvSpPr>
        <p:spPr bwMode="auto">
          <a:xfrm>
            <a:off x="4918075" y="1922463"/>
            <a:ext cx="0" cy="798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277"/>
          <p:cNvSpPr>
            <a:spLocks noChangeShapeType="1"/>
          </p:cNvSpPr>
          <p:nvPr/>
        </p:nvSpPr>
        <p:spPr bwMode="auto">
          <a:xfrm>
            <a:off x="263207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278"/>
          <p:cNvSpPr>
            <a:spLocks noChangeShapeType="1"/>
          </p:cNvSpPr>
          <p:nvPr/>
        </p:nvSpPr>
        <p:spPr bwMode="auto">
          <a:xfrm>
            <a:off x="2998788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279"/>
          <p:cNvSpPr>
            <a:spLocks noChangeShapeType="1"/>
          </p:cNvSpPr>
          <p:nvPr/>
        </p:nvSpPr>
        <p:spPr bwMode="auto">
          <a:xfrm>
            <a:off x="3373438" y="2139950"/>
            <a:ext cx="0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280"/>
          <p:cNvSpPr>
            <a:spLocks noChangeShapeType="1"/>
          </p:cNvSpPr>
          <p:nvPr/>
        </p:nvSpPr>
        <p:spPr bwMode="auto">
          <a:xfrm>
            <a:off x="376237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281"/>
          <p:cNvSpPr>
            <a:spLocks noChangeShapeType="1"/>
          </p:cNvSpPr>
          <p:nvPr/>
        </p:nvSpPr>
        <p:spPr bwMode="auto">
          <a:xfrm>
            <a:off x="415290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282"/>
          <p:cNvSpPr>
            <a:spLocks noChangeShapeType="1"/>
          </p:cNvSpPr>
          <p:nvPr/>
        </p:nvSpPr>
        <p:spPr bwMode="auto">
          <a:xfrm>
            <a:off x="4535488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283"/>
          <p:cNvSpPr>
            <a:spLocks noChangeShapeType="1"/>
          </p:cNvSpPr>
          <p:nvPr/>
        </p:nvSpPr>
        <p:spPr bwMode="auto">
          <a:xfrm>
            <a:off x="5300663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284"/>
          <p:cNvSpPr>
            <a:spLocks noChangeShapeType="1"/>
          </p:cNvSpPr>
          <p:nvPr/>
        </p:nvSpPr>
        <p:spPr bwMode="auto">
          <a:xfrm>
            <a:off x="5675313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285"/>
          <p:cNvSpPr>
            <a:spLocks noChangeShapeType="1"/>
          </p:cNvSpPr>
          <p:nvPr/>
        </p:nvSpPr>
        <p:spPr bwMode="auto">
          <a:xfrm>
            <a:off x="6057900" y="1922463"/>
            <a:ext cx="0" cy="80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286"/>
          <p:cNvSpPr>
            <a:spLocks noChangeShapeType="1"/>
          </p:cNvSpPr>
          <p:nvPr/>
        </p:nvSpPr>
        <p:spPr bwMode="auto">
          <a:xfrm>
            <a:off x="6446838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287"/>
          <p:cNvSpPr>
            <a:spLocks noChangeShapeType="1"/>
          </p:cNvSpPr>
          <p:nvPr/>
        </p:nvSpPr>
        <p:spPr bwMode="auto">
          <a:xfrm>
            <a:off x="6813550" y="21463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288"/>
          <p:cNvSpPr>
            <a:spLocks noChangeShapeType="1"/>
          </p:cNvSpPr>
          <p:nvPr/>
        </p:nvSpPr>
        <p:spPr bwMode="auto">
          <a:xfrm>
            <a:off x="7210425" y="21478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289"/>
          <p:cNvSpPr>
            <a:spLocks noChangeShapeType="1"/>
          </p:cNvSpPr>
          <p:nvPr/>
        </p:nvSpPr>
        <p:spPr bwMode="auto">
          <a:xfrm>
            <a:off x="7594600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290"/>
          <p:cNvSpPr>
            <a:spLocks noChangeShapeType="1"/>
          </p:cNvSpPr>
          <p:nvPr/>
        </p:nvSpPr>
        <p:spPr bwMode="auto">
          <a:xfrm>
            <a:off x="796925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2" name="Line 291"/>
          <p:cNvSpPr>
            <a:spLocks noChangeShapeType="1"/>
          </p:cNvSpPr>
          <p:nvPr/>
        </p:nvSpPr>
        <p:spPr bwMode="auto">
          <a:xfrm>
            <a:off x="835183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3" name="Line 292"/>
          <p:cNvSpPr>
            <a:spLocks noChangeShapeType="1"/>
          </p:cNvSpPr>
          <p:nvPr/>
        </p:nvSpPr>
        <p:spPr bwMode="auto">
          <a:xfrm>
            <a:off x="8734425" y="2154238"/>
            <a:ext cx="0" cy="569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293"/>
          <p:cNvSpPr>
            <a:spLocks noChangeShapeType="1"/>
          </p:cNvSpPr>
          <p:nvPr/>
        </p:nvSpPr>
        <p:spPr bwMode="auto">
          <a:xfrm>
            <a:off x="2282825" y="1916113"/>
            <a:ext cx="416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5" name="Line 294"/>
          <p:cNvSpPr>
            <a:spLocks noChangeShapeType="1"/>
          </p:cNvSpPr>
          <p:nvPr/>
        </p:nvSpPr>
        <p:spPr bwMode="auto">
          <a:xfrm>
            <a:off x="2281238" y="2139950"/>
            <a:ext cx="1863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6" name="Line 295"/>
          <p:cNvSpPr>
            <a:spLocks noChangeShapeType="1"/>
          </p:cNvSpPr>
          <p:nvPr/>
        </p:nvSpPr>
        <p:spPr bwMode="auto">
          <a:xfrm>
            <a:off x="2281238" y="2384425"/>
            <a:ext cx="1862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7" name="Line 296"/>
          <p:cNvSpPr>
            <a:spLocks noChangeShapeType="1"/>
          </p:cNvSpPr>
          <p:nvPr/>
        </p:nvSpPr>
        <p:spPr bwMode="auto">
          <a:xfrm>
            <a:off x="6459538" y="2139950"/>
            <a:ext cx="1128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8" name="Rectangle 297"/>
          <p:cNvSpPr>
            <a:spLocks noChangeArrowheads="1"/>
          </p:cNvSpPr>
          <p:nvPr/>
        </p:nvSpPr>
        <p:spPr bwMode="auto">
          <a:xfrm>
            <a:off x="7419975" y="1706563"/>
            <a:ext cx="11096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MINISTRACIÓN</a:t>
            </a:r>
            <a:endParaRPr lang="es-ES" altLang="es-MX" sz="800"/>
          </a:p>
        </p:txBody>
      </p:sp>
      <p:sp>
        <p:nvSpPr>
          <p:cNvPr id="3139" name="Line 299"/>
          <p:cNvSpPr>
            <a:spLocks noChangeShapeType="1"/>
          </p:cNvSpPr>
          <p:nvPr/>
        </p:nvSpPr>
        <p:spPr bwMode="auto">
          <a:xfrm>
            <a:off x="7586663" y="1916113"/>
            <a:ext cx="766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40" name="Line 300"/>
          <p:cNvSpPr>
            <a:spLocks noChangeShapeType="1"/>
          </p:cNvSpPr>
          <p:nvPr/>
        </p:nvSpPr>
        <p:spPr bwMode="auto">
          <a:xfrm>
            <a:off x="8356600" y="2147888"/>
            <a:ext cx="80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41" name="Line 301"/>
          <p:cNvSpPr>
            <a:spLocks noChangeShapeType="1"/>
          </p:cNvSpPr>
          <p:nvPr/>
        </p:nvSpPr>
        <p:spPr bwMode="auto">
          <a:xfrm>
            <a:off x="0" y="49498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Line 302"/>
          <p:cNvSpPr>
            <a:spLocks noChangeShapeType="1"/>
          </p:cNvSpPr>
          <p:nvPr/>
        </p:nvSpPr>
        <p:spPr bwMode="auto">
          <a:xfrm>
            <a:off x="0" y="573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3" name="Line 303"/>
          <p:cNvSpPr>
            <a:spLocks noChangeShapeType="1"/>
          </p:cNvSpPr>
          <p:nvPr/>
        </p:nvSpPr>
        <p:spPr bwMode="auto">
          <a:xfrm>
            <a:off x="0" y="59959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4" name="Line 340"/>
          <p:cNvSpPr>
            <a:spLocks noChangeShapeType="1"/>
          </p:cNvSpPr>
          <p:nvPr/>
        </p:nvSpPr>
        <p:spPr bwMode="auto">
          <a:xfrm>
            <a:off x="226536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5" name="Line 342"/>
          <p:cNvSpPr>
            <a:spLocks noChangeShapeType="1"/>
          </p:cNvSpPr>
          <p:nvPr/>
        </p:nvSpPr>
        <p:spPr bwMode="auto">
          <a:xfrm>
            <a:off x="4918075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6" name="Line 343"/>
          <p:cNvSpPr>
            <a:spLocks noChangeShapeType="1"/>
          </p:cNvSpPr>
          <p:nvPr/>
        </p:nvSpPr>
        <p:spPr bwMode="auto">
          <a:xfrm>
            <a:off x="263207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7" name="Line 344"/>
          <p:cNvSpPr>
            <a:spLocks noChangeShapeType="1"/>
          </p:cNvSpPr>
          <p:nvPr/>
        </p:nvSpPr>
        <p:spPr bwMode="auto">
          <a:xfrm>
            <a:off x="299878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Line 345"/>
          <p:cNvSpPr>
            <a:spLocks noChangeShapeType="1"/>
          </p:cNvSpPr>
          <p:nvPr/>
        </p:nvSpPr>
        <p:spPr bwMode="auto">
          <a:xfrm>
            <a:off x="337343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9" name="Line 346"/>
          <p:cNvSpPr>
            <a:spLocks noChangeShapeType="1"/>
          </p:cNvSpPr>
          <p:nvPr/>
        </p:nvSpPr>
        <p:spPr bwMode="auto">
          <a:xfrm>
            <a:off x="376237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347"/>
          <p:cNvSpPr>
            <a:spLocks noChangeShapeType="1"/>
          </p:cNvSpPr>
          <p:nvPr/>
        </p:nvSpPr>
        <p:spPr bwMode="auto">
          <a:xfrm>
            <a:off x="415290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348"/>
          <p:cNvSpPr>
            <a:spLocks noChangeShapeType="1"/>
          </p:cNvSpPr>
          <p:nvPr/>
        </p:nvSpPr>
        <p:spPr bwMode="auto">
          <a:xfrm>
            <a:off x="453548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349"/>
          <p:cNvSpPr>
            <a:spLocks noChangeShapeType="1"/>
          </p:cNvSpPr>
          <p:nvPr/>
        </p:nvSpPr>
        <p:spPr bwMode="auto">
          <a:xfrm>
            <a:off x="530066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350"/>
          <p:cNvSpPr>
            <a:spLocks noChangeShapeType="1"/>
          </p:cNvSpPr>
          <p:nvPr/>
        </p:nvSpPr>
        <p:spPr bwMode="auto">
          <a:xfrm>
            <a:off x="567531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351"/>
          <p:cNvSpPr>
            <a:spLocks noChangeShapeType="1"/>
          </p:cNvSpPr>
          <p:nvPr/>
        </p:nvSpPr>
        <p:spPr bwMode="auto">
          <a:xfrm>
            <a:off x="605790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352"/>
          <p:cNvSpPr>
            <a:spLocks noChangeShapeType="1"/>
          </p:cNvSpPr>
          <p:nvPr/>
        </p:nvSpPr>
        <p:spPr bwMode="auto">
          <a:xfrm>
            <a:off x="645001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Line 353"/>
          <p:cNvSpPr>
            <a:spLocks noChangeShapeType="1"/>
          </p:cNvSpPr>
          <p:nvPr/>
        </p:nvSpPr>
        <p:spPr bwMode="auto">
          <a:xfrm>
            <a:off x="681355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7" name="Line 354"/>
          <p:cNvSpPr>
            <a:spLocks noChangeShapeType="1"/>
          </p:cNvSpPr>
          <p:nvPr/>
        </p:nvSpPr>
        <p:spPr bwMode="auto">
          <a:xfrm>
            <a:off x="721042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355"/>
          <p:cNvSpPr>
            <a:spLocks noChangeShapeType="1"/>
          </p:cNvSpPr>
          <p:nvPr/>
        </p:nvSpPr>
        <p:spPr bwMode="auto">
          <a:xfrm>
            <a:off x="759460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356"/>
          <p:cNvSpPr>
            <a:spLocks noChangeShapeType="1"/>
          </p:cNvSpPr>
          <p:nvPr/>
        </p:nvSpPr>
        <p:spPr bwMode="auto">
          <a:xfrm>
            <a:off x="796925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357"/>
          <p:cNvSpPr>
            <a:spLocks noChangeShapeType="1"/>
          </p:cNvSpPr>
          <p:nvPr/>
        </p:nvSpPr>
        <p:spPr bwMode="auto">
          <a:xfrm>
            <a:off x="8351838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358"/>
          <p:cNvSpPr>
            <a:spLocks noChangeShapeType="1"/>
          </p:cNvSpPr>
          <p:nvPr/>
        </p:nvSpPr>
        <p:spPr bwMode="auto">
          <a:xfrm>
            <a:off x="872172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359"/>
          <p:cNvSpPr>
            <a:spLocks noChangeShapeType="1"/>
          </p:cNvSpPr>
          <p:nvPr/>
        </p:nvSpPr>
        <p:spPr bwMode="auto">
          <a:xfrm>
            <a:off x="-6350" y="64341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Rectangle 362"/>
          <p:cNvSpPr>
            <a:spLocks noChangeArrowheads="1"/>
          </p:cNvSpPr>
          <p:nvPr/>
        </p:nvSpPr>
        <p:spPr bwMode="auto">
          <a:xfrm>
            <a:off x="41275" y="6459538"/>
            <a:ext cx="21891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 O T A L</a:t>
            </a:r>
            <a:endParaRPr lang="es-ES" altLang="es-MX" sz="900" b="1"/>
          </a:p>
        </p:txBody>
      </p:sp>
      <p:sp>
        <p:nvSpPr>
          <p:cNvPr id="3164" name="Line 364"/>
          <p:cNvSpPr>
            <a:spLocks noChangeShapeType="1"/>
          </p:cNvSpPr>
          <p:nvPr/>
        </p:nvSpPr>
        <p:spPr bwMode="auto">
          <a:xfrm>
            <a:off x="0" y="62706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Text Box 366"/>
          <p:cNvSpPr txBox="1">
            <a:spLocks noChangeArrowheads="1"/>
          </p:cNvSpPr>
          <p:nvPr/>
        </p:nvSpPr>
        <p:spPr bwMode="auto">
          <a:xfrm>
            <a:off x="66675" y="901700"/>
            <a:ext cx="90487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MÓDULO: __________________________________________        INFORMACIÓN CORRESPONDIENTE A:       MES:___________________  AÑO: ______________   	  						</a:t>
            </a:r>
          </a:p>
          <a:p>
            <a:r>
              <a:rPr lang="es-ES_tradnl" altLang="es-MX" sz="900" b="1"/>
              <a:t>						SUPERVISORA DE AUXILIAR DE SALUD:	 __________________________________________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52"/>
          <p:cNvSpPr>
            <a:spLocks noChangeShapeType="1"/>
          </p:cNvSpPr>
          <p:nvPr/>
        </p:nvSpPr>
        <p:spPr bwMode="auto">
          <a:xfrm flipH="1">
            <a:off x="0" y="80327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099" name="Line 153"/>
          <p:cNvSpPr>
            <a:spLocks noChangeShapeType="1"/>
          </p:cNvSpPr>
          <p:nvPr/>
        </p:nvSpPr>
        <p:spPr bwMode="auto">
          <a:xfrm>
            <a:off x="0" y="18526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0" name="Rectangle 155"/>
          <p:cNvSpPr>
            <a:spLocks noChangeArrowheads="1"/>
          </p:cNvSpPr>
          <p:nvPr/>
        </p:nvSpPr>
        <p:spPr bwMode="auto">
          <a:xfrm>
            <a:off x="196850" y="1171575"/>
            <a:ext cx="1217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COMUNIDAD</a:t>
            </a:r>
            <a:endParaRPr lang="es-ES" altLang="es-MX" sz="900" b="1"/>
          </a:p>
        </p:txBody>
      </p:sp>
      <p:sp>
        <p:nvSpPr>
          <p:cNvPr id="4101" name="Line 192"/>
          <p:cNvSpPr>
            <a:spLocks noChangeShapeType="1"/>
          </p:cNvSpPr>
          <p:nvPr/>
        </p:nvSpPr>
        <p:spPr bwMode="auto">
          <a:xfrm>
            <a:off x="0" y="38163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2" name="Line 193"/>
          <p:cNvSpPr>
            <a:spLocks noChangeShapeType="1"/>
          </p:cNvSpPr>
          <p:nvPr/>
        </p:nvSpPr>
        <p:spPr bwMode="auto">
          <a:xfrm>
            <a:off x="0" y="40195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3" name="Line 194"/>
          <p:cNvSpPr>
            <a:spLocks noChangeShapeType="1"/>
          </p:cNvSpPr>
          <p:nvPr/>
        </p:nvSpPr>
        <p:spPr bwMode="auto">
          <a:xfrm>
            <a:off x="0" y="33909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4" name="Line 195"/>
          <p:cNvSpPr>
            <a:spLocks noChangeShapeType="1"/>
          </p:cNvSpPr>
          <p:nvPr/>
        </p:nvSpPr>
        <p:spPr bwMode="auto">
          <a:xfrm>
            <a:off x="0" y="31813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5" name="Line 196"/>
          <p:cNvSpPr>
            <a:spLocks noChangeShapeType="1"/>
          </p:cNvSpPr>
          <p:nvPr/>
        </p:nvSpPr>
        <p:spPr bwMode="auto">
          <a:xfrm>
            <a:off x="0" y="2552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97"/>
          <p:cNvSpPr>
            <a:spLocks noChangeShapeType="1"/>
          </p:cNvSpPr>
          <p:nvPr/>
        </p:nvSpPr>
        <p:spPr bwMode="auto">
          <a:xfrm>
            <a:off x="0" y="27638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98"/>
          <p:cNvSpPr>
            <a:spLocks noChangeShapeType="1"/>
          </p:cNvSpPr>
          <p:nvPr/>
        </p:nvSpPr>
        <p:spPr bwMode="auto">
          <a:xfrm>
            <a:off x="0" y="29749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99"/>
          <p:cNvSpPr>
            <a:spLocks noChangeShapeType="1"/>
          </p:cNvSpPr>
          <p:nvPr/>
        </p:nvSpPr>
        <p:spPr bwMode="auto">
          <a:xfrm>
            <a:off x="0" y="19288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200"/>
          <p:cNvSpPr>
            <a:spLocks noChangeShapeType="1"/>
          </p:cNvSpPr>
          <p:nvPr/>
        </p:nvSpPr>
        <p:spPr bwMode="auto">
          <a:xfrm>
            <a:off x="0" y="2135188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201"/>
          <p:cNvSpPr>
            <a:spLocks noChangeShapeType="1"/>
          </p:cNvSpPr>
          <p:nvPr/>
        </p:nvSpPr>
        <p:spPr bwMode="auto">
          <a:xfrm>
            <a:off x="0" y="23415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202"/>
          <p:cNvSpPr>
            <a:spLocks noChangeShapeType="1"/>
          </p:cNvSpPr>
          <p:nvPr/>
        </p:nvSpPr>
        <p:spPr bwMode="auto">
          <a:xfrm>
            <a:off x="0" y="35956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203"/>
          <p:cNvSpPr>
            <a:spLocks noChangeShapeType="1"/>
          </p:cNvSpPr>
          <p:nvPr/>
        </p:nvSpPr>
        <p:spPr bwMode="auto">
          <a:xfrm>
            <a:off x="0" y="42243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205"/>
          <p:cNvSpPr>
            <a:spLocks noChangeShapeType="1"/>
          </p:cNvSpPr>
          <p:nvPr/>
        </p:nvSpPr>
        <p:spPr bwMode="auto">
          <a:xfrm>
            <a:off x="0" y="46370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206"/>
          <p:cNvSpPr>
            <a:spLocks noChangeShapeType="1"/>
          </p:cNvSpPr>
          <p:nvPr/>
        </p:nvSpPr>
        <p:spPr bwMode="auto">
          <a:xfrm>
            <a:off x="0" y="48577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4115" name="Group 207"/>
          <p:cNvGrpSpPr>
            <a:grpSpLocks/>
          </p:cNvGrpSpPr>
          <p:nvPr/>
        </p:nvGrpSpPr>
        <p:grpSpPr bwMode="auto">
          <a:xfrm>
            <a:off x="119063" y="5165725"/>
            <a:ext cx="8832850" cy="1530350"/>
            <a:chOff x="0" y="3155"/>
            <a:chExt cx="5760" cy="953"/>
          </a:xfrm>
        </p:grpSpPr>
        <p:grpSp>
          <p:nvGrpSpPr>
            <p:cNvPr id="4206" name="Group 208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211" name="Line 209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2" name="Line 210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3" name="Line 211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4" name="Line 212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5" name="Line 213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207" name="Line 214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8" name="Line 215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9" name="Line 216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0" name="Line 217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16" name="Rectangle 218"/>
          <p:cNvSpPr>
            <a:spLocks noChangeArrowheads="1"/>
          </p:cNvSpPr>
          <p:nvPr/>
        </p:nvSpPr>
        <p:spPr bwMode="auto">
          <a:xfrm>
            <a:off x="0" y="4967288"/>
            <a:ext cx="2203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  <a:endParaRPr lang="es-ES" altLang="es-MX" sz="800" b="1"/>
          </a:p>
        </p:txBody>
      </p:sp>
      <p:sp>
        <p:nvSpPr>
          <p:cNvPr id="4117" name="Line 219"/>
          <p:cNvSpPr>
            <a:spLocks noChangeShapeType="1"/>
          </p:cNvSpPr>
          <p:nvPr/>
        </p:nvSpPr>
        <p:spPr bwMode="auto">
          <a:xfrm flipH="1">
            <a:off x="0" y="4972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8" name="Rectangle 22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19" name="Rectangle 260"/>
          <p:cNvSpPr>
            <a:spLocks noChangeArrowheads="1"/>
          </p:cNvSpPr>
          <p:nvPr/>
        </p:nvSpPr>
        <p:spPr bwMode="auto">
          <a:xfrm>
            <a:off x="71438" y="4627563"/>
            <a:ext cx="15287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 O T A L</a:t>
            </a:r>
            <a:endParaRPr lang="es-ES" altLang="es-MX" sz="900" b="1"/>
          </a:p>
        </p:txBody>
      </p:sp>
      <p:sp>
        <p:nvSpPr>
          <p:cNvPr id="4120" name="Line 267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Rectangle 285"/>
          <p:cNvSpPr>
            <a:spLocks noChangeArrowheads="1"/>
          </p:cNvSpPr>
          <p:nvPr/>
        </p:nvSpPr>
        <p:spPr bwMode="auto">
          <a:xfrm>
            <a:off x="3805238" y="1476375"/>
            <a:ext cx="5095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22" name="Rectangle 315"/>
          <p:cNvSpPr>
            <a:spLocks noChangeArrowheads="1"/>
          </p:cNvSpPr>
          <p:nvPr/>
        </p:nvSpPr>
        <p:spPr bwMode="auto">
          <a:xfrm>
            <a:off x="1690688" y="817563"/>
            <a:ext cx="56276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MUJERES ATENDIDAS EN EL MES POR:</a:t>
            </a:r>
            <a:endParaRPr lang="es-ES" altLang="es-MX" sz="800"/>
          </a:p>
        </p:txBody>
      </p:sp>
      <p:sp>
        <p:nvSpPr>
          <p:cNvPr id="4123" name="Line 316"/>
          <p:cNvSpPr>
            <a:spLocks noChangeShapeType="1"/>
          </p:cNvSpPr>
          <p:nvPr/>
        </p:nvSpPr>
        <p:spPr bwMode="auto">
          <a:xfrm>
            <a:off x="1652588" y="1035050"/>
            <a:ext cx="5267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4" name="Rectangle 317"/>
          <p:cNvSpPr>
            <a:spLocks noChangeArrowheads="1"/>
          </p:cNvSpPr>
          <p:nvPr/>
        </p:nvSpPr>
        <p:spPr bwMode="auto">
          <a:xfrm>
            <a:off x="6815138" y="955675"/>
            <a:ext cx="6905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40000"/>
              </a:spcBef>
            </a:pPr>
            <a:r>
              <a:rPr lang="es-ES_tradnl" altLang="es-MX" sz="700"/>
              <a:t>DEFUN-CIONES MATER-NAS</a:t>
            </a:r>
            <a:endParaRPr lang="es-ES" altLang="es-MX" sz="700"/>
          </a:p>
        </p:txBody>
      </p:sp>
      <p:sp>
        <p:nvSpPr>
          <p:cNvPr id="4125" name="Rectangle 318"/>
          <p:cNvSpPr>
            <a:spLocks noChangeArrowheads="1"/>
          </p:cNvSpPr>
          <p:nvPr/>
        </p:nvSpPr>
        <p:spPr bwMode="auto">
          <a:xfrm>
            <a:off x="4219575" y="1462088"/>
            <a:ext cx="5905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AUXILIAR DE SALUD</a:t>
            </a:r>
            <a:endParaRPr lang="es-ES" altLang="es-MX" sz="700"/>
          </a:p>
        </p:txBody>
      </p:sp>
      <p:sp>
        <p:nvSpPr>
          <p:cNvPr id="4126" name="Rectangle 319"/>
          <p:cNvSpPr>
            <a:spLocks noChangeArrowheads="1"/>
          </p:cNvSpPr>
          <p:nvPr/>
        </p:nvSpPr>
        <p:spPr bwMode="auto">
          <a:xfrm>
            <a:off x="1712913" y="1049338"/>
            <a:ext cx="12604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ABORTO</a:t>
            </a:r>
            <a:endParaRPr lang="es-ES" altLang="es-MX" sz="700"/>
          </a:p>
        </p:txBody>
      </p:sp>
      <p:sp>
        <p:nvSpPr>
          <p:cNvPr id="4127" name="Rectangle 320"/>
          <p:cNvSpPr>
            <a:spLocks noChangeArrowheads="1"/>
          </p:cNvSpPr>
          <p:nvPr/>
        </p:nvSpPr>
        <p:spPr bwMode="auto">
          <a:xfrm>
            <a:off x="2152650" y="1227138"/>
            <a:ext cx="796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28" name="Rectangle 321"/>
          <p:cNvSpPr>
            <a:spLocks noChangeArrowheads="1"/>
          </p:cNvSpPr>
          <p:nvPr/>
        </p:nvSpPr>
        <p:spPr bwMode="auto">
          <a:xfrm>
            <a:off x="1625600" y="1423988"/>
            <a:ext cx="5095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29" name="Rectangle 322"/>
          <p:cNvSpPr>
            <a:spLocks noChangeArrowheads="1"/>
          </p:cNvSpPr>
          <p:nvPr/>
        </p:nvSpPr>
        <p:spPr bwMode="auto">
          <a:xfrm>
            <a:off x="2027238" y="1516063"/>
            <a:ext cx="550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30" name="Rectangle 323"/>
          <p:cNvSpPr>
            <a:spLocks noChangeArrowheads="1"/>
          </p:cNvSpPr>
          <p:nvPr/>
        </p:nvSpPr>
        <p:spPr bwMode="auto">
          <a:xfrm>
            <a:off x="2493963" y="1463675"/>
            <a:ext cx="5016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31" name="Rectangle 324"/>
          <p:cNvSpPr>
            <a:spLocks noChangeArrowheads="1"/>
          </p:cNvSpPr>
          <p:nvPr/>
        </p:nvSpPr>
        <p:spPr bwMode="auto">
          <a:xfrm>
            <a:off x="2962275" y="1443038"/>
            <a:ext cx="5016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32" name="Rectangle 325"/>
          <p:cNvSpPr>
            <a:spLocks noChangeArrowheads="1"/>
          </p:cNvSpPr>
          <p:nvPr/>
        </p:nvSpPr>
        <p:spPr bwMode="auto">
          <a:xfrm>
            <a:off x="4670425" y="1460500"/>
            <a:ext cx="5715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SUPERV. Y/O MÉDICO</a:t>
            </a:r>
            <a:endParaRPr lang="es-ES" altLang="es-MX" sz="700"/>
          </a:p>
        </p:txBody>
      </p:sp>
      <p:sp>
        <p:nvSpPr>
          <p:cNvPr id="4133" name="Rectangle 326"/>
          <p:cNvSpPr>
            <a:spLocks noChangeArrowheads="1"/>
          </p:cNvSpPr>
          <p:nvPr/>
        </p:nvSpPr>
        <p:spPr bwMode="auto">
          <a:xfrm>
            <a:off x="5106988" y="1570038"/>
            <a:ext cx="5937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NORMAL</a:t>
            </a:r>
            <a:endParaRPr lang="es-ES" altLang="es-MX" sz="700"/>
          </a:p>
        </p:txBody>
      </p:sp>
      <p:sp>
        <p:nvSpPr>
          <p:cNvPr id="4134" name="Rectangle 327"/>
          <p:cNvSpPr>
            <a:spLocks noChangeArrowheads="1"/>
          </p:cNvSpPr>
          <p:nvPr/>
        </p:nvSpPr>
        <p:spPr bwMode="auto">
          <a:xfrm>
            <a:off x="5508625" y="1530350"/>
            <a:ext cx="679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COMPLI-CADO</a:t>
            </a:r>
            <a:endParaRPr lang="es-ES" altLang="es-MX" sz="700"/>
          </a:p>
        </p:txBody>
      </p:sp>
      <p:sp>
        <p:nvSpPr>
          <p:cNvPr id="4135" name="Rectangle 328"/>
          <p:cNvSpPr>
            <a:spLocks noChangeArrowheads="1"/>
          </p:cNvSpPr>
          <p:nvPr/>
        </p:nvSpPr>
        <p:spPr bwMode="auto">
          <a:xfrm>
            <a:off x="6011863" y="1533525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VIVO</a:t>
            </a:r>
            <a:endParaRPr lang="es-ES" altLang="es-MX" sz="700"/>
          </a:p>
        </p:txBody>
      </p:sp>
      <p:sp>
        <p:nvSpPr>
          <p:cNvPr id="4136" name="Rectangle 329"/>
          <p:cNvSpPr>
            <a:spLocks noChangeArrowheads="1"/>
          </p:cNvSpPr>
          <p:nvPr/>
        </p:nvSpPr>
        <p:spPr bwMode="auto">
          <a:xfrm>
            <a:off x="6415088" y="1531938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MUERTO</a:t>
            </a:r>
            <a:endParaRPr lang="es-ES" altLang="es-MX" sz="700"/>
          </a:p>
        </p:txBody>
      </p:sp>
      <p:sp>
        <p:nvSpPr>
          <p:cNvPr id="4137" name="Rectangle 330"/>
          <p:cNvSpPr>
            <a:spLocks noChangeArrowheads="1"/>
          </p:cNvSpPr>
          <p:nvPr/>
        </p:nvSpPr>
        <p:spPr bwMode="auto">
          <a:xfrm>
            <a:off x="6134100" y="1277938"/>
            <a:ext cx="727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PRODUCTO</a:t>
            </a:r>
            <a:endParaRPr lang="es-ES" altLang="es-MX" sz="700"/>
          </a:p>
        </p:txBody>
      </p:sp>
      <p:sp>
        <p:nvSpPr>
          <p:cNvPr id="4138" name="Line 331"/>
          <p:cNvSpPr>
            <a:spLocks noChangeShapeType="1"/>
          </p:cNvSpPr>
          <p:nvPr/>
        </p:nvSpPr>
        <p:spPr bwMode="auto">
          <a:xfrm>
            <a:off x="1652588" y="817563"/>
            <a:ext cx="0" cy="1027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9" name="Line 332"/>
          <p:cNvSpPr>
            <a:spLocks noChangeShapeType="1"/>
          </p:cNvSpPr>
          <p:nvPr/>
        </p:nvSpPr>
        <p:spPr bwMode="auto">
          <a:xfrm>
            <a:off x="3411538" y="1265238"/>
            <a:ext cx="0" cy="581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Line 333"/>
          <p:cNvSpPr>
            <a:spLocks noChangeShapeType="1"/>
          </p:cNvSpPr>
          <p:nvPr/>
        </p:nvSpPr>
        <p:spPr bwMode="auto">
          <a:xfrm>
            <a:off x="2103438" y="1274763"/>
            <a:ext cx="0" cy="566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1" name="Line 334"/>
          <p:cNvSpPr>
            <a:spLocks noChangeShapeType="1"/>
          </p:cNvSpPr>
          <p:nvPr/>
        </p:nvSpPr>
        <p:spPr bwMode="auto">
          <a:xfrm>
            <a:off x="2543175" y="1503363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2" name="Line 335"/>
          <p:cNvSpPr>
            <a:spLocks noChangeShapeType="1"/>
          </p:cNvSpPr>
          <p:nvPr/>
        </p:nvSpPr>
        <p:spPr bwMode="auto">
          <a:xfrm>
            <a:off x="2987675" y="10414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3" name="Line 336"/>
          <p:cNvSpPr>
            <a:spLocks noChangeShapeType="1"/>
          </p:cNvSpPr>
          <p:nvPr/>
        </p:nvSpPr>
        <p:spPr bwMode="auto">
          <a:xfrm>
            <a:off x="3857625" y="1498600"/>
            <a:ext cx="0" cy="341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4" name="Line 337"/>
          <p:cNvSpPr>
            <a:spLocks noChangeShapeType="1"/>
          </p:cNvSpPr>
          <p:nvPr/>
        </p:nvSpPr>
        <p:spPr bwMode="auto">
          <a:xfrm>
            <a:off x="4292600" y="1258888"/>
            <a:ext cx="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5" name="Line 338"/>
          <p:cNvSpPr>
            <a:spLocks noChangeShapeType="1"/>
          </p:cNvSpPr>
          <p:nvPr/>
        </p:nvSpPr>
        <p:spPr bwMode="auto">
          <a:xfrm>
            <a:off x="4727575" y="1508125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6" name="Line 339"/>
          <p:cNvSpPr>
            <a:spLocks noChangeShapeType="1"/>
          </p:cNvSpPr>
          <p:nvPr/>
        </p:nvSpPr>
        <p:spPr bwMode="auto">
          <a:xfrm>
            <a:off x="5176838" y="126841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7" name="Line 340"/>
          <p:cNvSpPr>
            <a:spLocks noChangeShapeType="1"/>
          </p:cNvSpPr>
          <p:nvPr/>
        </p:nvSpPr>
        <p:spPr bwMode="auto">
          <a:xfrm>
            <a:off x="5614988" y="1500188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8" name="Line 341"/>
          <p:cNvSpPr>
            <a:spLocks noChangeShapeType="1"/>
          </p:cNvSpPr>
          <p:nvPr/>
        </p:nvSpPr>
        <p:spPr bwMode="auto">
          <a:xfrm>
            <a:off x="6057900" y="126841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9" name="Line 342"/>
          <p:cNvSpPr>
            <a:spLocks noChangeShapeType="1"/>
          </p:cNvSpPr>
          <p:nvPr/>
        </p:nvSpPr>
        <p:spPr bwMode="auto">
          <a:xfrm>
            <a:off x="6488113" y="1508125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Line 343"/>
          <p:cNvSpPr>
            <a:spLocks noChangeShapeType="1"/>
          </p:cNvSpPr>
          <p:nvPr/>
        </p:nvSpPr>
        <p:spPr bwMode="auto">
          <a:xfrm>
            <a:off x="6924675" y="815975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1" name="Line 344"/>
          <p:cNvSpPr>
            <a:spLocks noChangeShapeType="1"/>
          </p:cNvSpPr>
          <p:nvPr/>
        </p:nvSpPr>
        <p:spPr bwMode="auto">
          <a:xfrm>
            <a:off x="1644650" y="1266825"/>
            <a:ext cx="5280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52" name="Line 345"/>
          <p:cNvSpPr>
            <a:spLocks noChangeShapeType="1"/>
          </p:cNvSpPr>
          <p:nvPr/>
        </p:nvSpPr>
        <p:spPr bwMode="auto">
          <a:xfrm>
            <a:off x="2106613" y="1503363"/>
            <a:ext cx="87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53" name="Rectangle 347"/>
          <p:cNvSpPr>
            <a:spLocks noChangeArrowheads="1"/>
          </p:cNvSpPr>
          <p:nvPr/>
        </p:nvSpPr>
        <p:spPr bwMode="auto">
          <a:xfrm>
            <a:off x="3373438" y="1270000"/>
            <a:ext cx="955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54" name="Rectangle 348"/>
          <p:cNvSpPr>
            <a:spLocks noChangeArrowheads="1"/>
          </p:cNvSpPr>
          <p:nvPr/>
        </p:nvSpPr>
        <p:spPr bwMode="auto">
          <a:xfrm>
            <a:off x="4289425" y="1287463"/>
            <a:ext cx="920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ATENDIDO POR</a:t>
            </a:r>
            <a:endParaRPr lang="es-ES" altLang="es-MX" sz="700"/>
          </a:p>
        </p:txBody>
      </p:sp>
      <p:sp>
        <p:nvSpPr>
          <p:cNvPr id="4155" name="Rectangle 349"/>
          <p:cNvSpPr>
            <a:spLocks noChangeArrowheads="1"/>
          </p:cNvSpPr>
          <p:nvPr/>
        </p:nvSpPr>
        <p:spPr bwMode="auto">
          <a:xfrm>
            <a:off x="5127625" y="1293813"/>
            <a:ext cx="8286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TIPO</a:t>
            </a:r>
            <a:endParaRPr lang="es-ES" altLang="es-MX" sz="700"/>
          </a:p>
        </p:txBody>
      </p:sp>
      <p:sp>
        <p:nvSpPr>
          <p:cNvPr id="4156" name="Line 350"/>
          <p:cNvSpPr>
            <a:spLocks noChangeShapeType="1"/>
          </p:cNvSpPr>
          <p:nvPr/>
        </p:nvSpPr>
        <p:spPr bwMode="auto">
          <a:xfrm>
            <a:off x="3409950" y="1493838"/>
            <a:ext cx="350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7" name="Text Box 351"/>
          <p:cNvSpPr txBox="1">
            <a:spLocks noChangeArrowheads="1"/>
          </p:cNvSpPr>
          <p:nvPr/>
        </p:nvSpPr>
        <p:spPr bwMode="auto">
          <a:xfrm>
            <a:off x="2982913" y="1049338"/>
            <a:ext cx="39274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 A R T O</a:t>
            </a:r>
          </a:p>
        </p:txBody>
      </p:sp>
      <p:sp>
        <p:nvSpPr>
          <p:cNvPr id="4158" name="Rectangle 352"/>
          <p:cNvSpPr>
            <a:spLocks noChangeArrowheads="1"/>
          </p:cNvSpPr>
          <p:nvPr/>
        </p:nvSpPr>
        <p:spPr bwMode="auto">
          <a:xfrm>
            <a:off x="3352800" y="1528763"/>
            <a:ext cx="550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59" name="Rectangle 353"/>
          <p:cNvSpPr>
            <a:spLocks noChangeArrowheads="1"/>
          </p:cNvSpPr>
          <p:nvPr/>
        </p:nvSpPr>
        <p:spPr bwMode="auto">
          <a:xfrm>
            <a:off x="7313613" y="146843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60" name="Rectangle 354"/>
          <p:cNvSpPr>
            <a:spLocks noChangeArrowheads="1"/>
          </p:cNvSpPr>
          <p:nvPr/>
        </p:nvSpPr>
        <p:spPr bwMode="auto">
          <a:xfrm>
            <a:off x="7713663" y="1416050"/>
            <a:ext cx="65881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61" name="Rectangle 355"/>
          <p:cNvSpPr>
            <a:spLocks noChangeArrowheads="1"/>
          </p:cNvSpPr>
          <p:nvPr/>
        </p:nvSpPr>
        <p:spPr bwMode="auto">
          <a:xfrm>
            <a:off x="8350250" y="1063625"/>
            <a:ext cx="70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MADRES LACTANDO</a:t>
            </a:r>
            <a:endParaRPr lang="es-ES" altLang="es-MX" sz="700"/>
          </a:p>
        </p:txBody>
      </p:sp>
      <p:sp>
        <p:nvSpPr>
          <p:cNvPr id="4162" name="Line 356"/>
          <p:cNvSpPr>
            <a:spLocks noChangeShapeType="1"/>
          </p:cNvSpPr>
          <p:nvPr/>
        </p:nvSpPr>
        <p:spPr bwMode="auto">
          <a:xfrm>
            <a:off x="7375525" y="817563"/>
            <a:ext cx="0" cy="102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3" name="Line 357"/>
          <p:cNvSpPr>
            <a:spLocks noChangeShapeType="1"/>
          </p:cNvSpPr>
          <p:nvPr/>
        </p:nvSpPr>
        <p:spPr bwMode="auto">
          <a:xfrm>
            <a:off x="7813675" y="13858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4" name="Line 358"/>
          <p:cNvSpPr>
            <a:spLocks noChangeShapeType="1"/>
          </p:cNvSpPr>
          <p:nvPr/>
        </p:nvSpPr>
        <p:spPr bwMode="auto">
          <a:xfrm>
            <a:off x="8248650" y="1038225"/>
            <a:ext cx="0" cy="804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5" name="Line 359"/>
          <p:cNvSpPr>
            <a:spLocks noChangeShapeType="1"/>
          </p:cNvSpPr>
          <p:nvPr/>
        </p:nvSpPr>
        <p:spPr bwMode="auto">
          <a:xfrm>
            <a:off x="8688388" y="1385888"/>
            <a:ext cx="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6" name="Text Box 360"/>
          <p:cNvSpPr txBox="1">
            <a:spLocks noChangeArrowheads="1"/>
          </p:cNvSpPr>
          <p:nvPr/>
        </p:nvSpPr>
        <p:spPr bwMode="auto">
          <a:xfrm>
            <a:off x="7381875" y="825500"/>
            <a:ext cx="17716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S A L U D   I N D Í G E N A</a:t>
            </a:r>
          </a:p>
        </p:txBody>
      </p:sp>
      <p:sp>
        <p:nvSpPr>
          <p:cNvPr id="4167" name="Rectangle 361"/>
          <p:cNvSpPr>
            <a:spLocks noChangeArrowheads="1"/>
          </p:cNvSpPr>
          <p:nvPr/>
        </p:nvSpPr>
        <p:spPr bwMode="auto">
          <a:xfrm>
            <a:off x="7380288" y="1103313"/>
            <a:ext cx="8636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EMBARAZADAS</a:t>
            </a:r>
            <a:endParaRPr lang="es-ES" altLang="es-MX" sz="700"/>
          </a:p>
        </p:txBody>
      </p:sp>
      <p:sp>
        <p:nvSpPr>
          <p:cNvPr id="4168" name="Line 362"/>
          <p:cNvSpPr>
            <a:spLocks noChangeShapeType="1"/>
          </p:cNvSpPr>
          <p:nvPr/>
        </p:nvSpPr>
        <p:spPr bwMode="auto">
          <a:xfrm>
            <a:off x="7366000" y="1376363"/>
            <a:ext cx="177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69" name="Rectangle 363"/>
          <p:cNvSpPr>
            <a:spLocks noChangeArrowheads="1"/>
          </p:cNvSpPr>
          <p:nvPr/>
        </p:nvSpPr>
        <p:spPr bwMode="auto">
          <a:xfrm>
            <a:off x="8197850" y="1468438"/>
            <a:ext cx="541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70" name="Rectangle 364"/>
          <p:cNvSpPr>
            <a:spLocks noChangeArrowheads="1"/>
          </p:cNvSpPr>
          <p:nvPr/>
        </p:nvSpPr>
        <p:spPr bwMode="auto">
          <a:xfrm>
            <a:off x="8588375" y="1414463"/>
            <a:ext cx="65881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71" name="Line 302"/>
          <p:cNvSpPr>
            <a:spLocks noChangeShapeType="1"/>
          </p:cNvSpPr>
          <p:nvPr/>
        </p:nvSpPr>
        <p:spPr bwMode="auto">
          <a:xfrm>
            <a:off x="1646238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72" name="Line 303"/>
          <p:cNvSpPr>
            <a:spLocks noChangeShapeType="1"/>
          </p:cNvSpPr>
          <p:nvPr/>
        </p:nvSpPr>
        <p:spPr bwMode="auto">
          <a:xfrm>
            <a:off x="34067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3" name="Line 304"/>
          <p:cNvSpPr>
            <a:spLocks noChangeShapeType="1"/>
          </p:cNvSpPr>
          <p:nvPr/>
        </p:nvSpPr>
        <p:spPr bwMode="auto">
          <a:xfrm>
            <a:off x="2089150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4" name="Line 305"/>
          <p:cNvSpPr>
            <a:spLocks noChangeShapeType="1"/>
          </p:cNvSpPr>
          <p:nvPr/>
        </p:nvSpPr>
        <p:spPr bwMode="auto">
          <a:xfrm>
            <a:off x="2528888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5" name="Line 306"/>
          <p:cNvSpPr>
            <a:spLocks noChangeShapeType="1"/>
          </p:cNvSpPr>
          <p:nvPr/>
        </p:nvSpPr>
        <p:spPr bwMode="auto">
          <a:xfrm>
            <a:off x="29749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6" name="Line 307"/>
          <p:cNvSpPr>
            <a:spLocks noChangeShapeType="1"/>
          </p:cNvSpPr>
          <p:nvPr/>
        </p:nvSpPr>
        <p:spPr bwMode="auto">
          <a:xfrm>
            <a:off x="384492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7" name="Line 308"/>
          <p:cNvSpPr>
            <a:spLocks noChangeShapeType="1"/>
          </p:cNvSpPr>
          <p:nvPr/>
        </p:nvSpPr>
        <p:spPr bwMode="auto">
          <a:xfrm>
            <a:off x="42830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8" name="Line 309"/>
          <p:cNvSpPr>
            <a:spLocks noChangeShapeType="1"/>
          </p:cNvSpPr>
          <p:nvPr/>
        </p:nvSpPr>
        <p:spPr bwMode="auto">
          <a:xfrm>
            <a:off x="470852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9" name="Line 310"/>
          <p:cNvSpPr>
            <a:spLocks noChangeShapeType="1"/>
          </p:cNvSpPr>
          <p:nvPr/>
        </p:nvSpPr>
        <p:spPr bwMode="auto">
          <a:xfrm>
            <a:off x="5175250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0" name="Line 311"/>
          <p:cNvSpPr>
            <a:spLocks noChangeShapeType="1"/>
          </p:cNvSpPr>
          <p:nvPr/>
        </p:nvSpPr>
        <p:spPr bwMode="auto">
          <a:xfrm>
            <a:off x="5611813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1" name="Line 312"/>
          <p:cNvSpPr>
            <a:spLocks noChangeShapeType="1"/>
          </p:cNvSpPr>
          <p:nvPr/>
        </p:nvSpPr>
        <p:spPr bwMode="auto">
          <a:xfrm>
            <a:off x="60483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2" name="Line 313"/>
          <p:cNvSpPr>
            <a:spLocks noChangeShapeType="1"/>
          </p:cNvSpPr>
          <p:nvPr/>
        </p:nvSpPr>
        <p:spPr bwMode="auto">
          <a:xfrm>
            <a:off x="6488113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3" name="Line 314"/>
          <p:cNvSpPr>
            <a:spLocks noChangeShapeType="1"/>
          </p:cNvSpPr>
          <p:nvPr/>
        </p:nvSpPr>
        <p:spPr bwMode="auto">
          <a:xfrm>
            <a:off x="6924675" y="46402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4" name="Line 288"/>
          <p:cNvSpPr>
            <a:spLocks noChangeShapeType="1"/>
          </p:cNvSpPr>
          <p:nvPr/>
        </p:nvSpPr>
        <p:spPr bwMode="auto">
          <a:xfrm>
            <a:off x="1652588" y="1944688"/>
            <a:ext cx="0" cy="2538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85" name="Line 289"/>
          <p:cNvSpPr>
            <a:spLocks noChangeShapeType="1"/>
          </p:cNvSpPr>
          <p:nvPr/>
        </p:nvSpPr>
        <p:spPr bwMode="auto">
          <a:xfrm>
            <a:off x="3411538" y="1944688"/>
            <a:ext cx="0" cy="2538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6" name="Line 290"/>
          <p:cNvSpPr>
            <a:spLocks noChangeShapeType="1"/>
          </p:cNvSpPr>
          <p:nvPr/>
        </p:nvSpPr>
        <p:spPr bwMode="auto">
          <a:xfrm>
            <a:off x="2103438" y="1954213"/>
            <a:ext cx="0" cy="2535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7" name="Line 291"/>
          <p:cNvSpPr>
            <a:spLocks noChangeShapeType="1"/>
          </p:cNvSpPr>
          <p:nvPr/>
        </p:nvSpPr>
        <p:spPr bwMode="auto">
          <a:xfrm>
            <a:off x="2543175" y="1944688"/>
            <a:ext cx="0" cy="254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8" name="Line 292"/>
          <p:cNvSpPr>
            <a:spLocks noChangeShapeType="1"/>
          </p:cNvSpPr>
          <p:nvPr/>
        </p:nvSpPr>
        <p:spPr bwMode="auto">
          <a:xfrm>
            <a:off x="2987675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9" name="Line 293"/>
          <p:cNvSpPr>
            <a:spLocks noChangeShapeType="1"/>
          </p:cNvSpPr>
          <p:nvPr/>
        </p:nvSpPr>
        <p:spPr bwMode="auto">
          <a:xfrm>
            <a:off x="3857625" y="1944688"/>
            <a:ext cx="0" cy="255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0" name="Line 294"/>
          <p:cNvSpPr>
            <a:spLocks noChangeShapeType="1"/>
          </p:cNvSpPr>
          <p:nvPr/>
        </p:nvSpPr>
        <p:spPr bwMode="auto">
          <a:xfrm>
            <a:off x="4292600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1" name="Line 295"/>
          <p:cNvSpPr>
            <a:spLocks noChangeShapeType="1"/>
          </p:cNvSpPr>
          <p:nvPr/>
        </p:nvSpPr>
        <p:spPr bwMode="auto">
          <a:xfrm>
            <a:off x="4727575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2" name="Line 296"/>
          <p:cNvSpPr>
            <a:spLocks noChangeShapeType="1"/>
          </p:cNvSpPr>
          <p:nvPr/>
        </p:nvSpPr>
        <p:spPr bwMode="auto">
          <a:xfrm>
            <a:off x="5176838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3" name="Line 297"/>
          <p:cNvSpPr>
            <a:spLocks noChangeShapeType="1"/>
          </p:cNvSpPr>
          <p:nvPr/>
        </p:nvSpPr>
        <p:spPr bwMode="auto">
          <a:xfrm>
            <a:off x="5614988" y="1944688"/>
            <a:ext cx="0" cy="254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4" name="Line 298"/>
          <p:cNvSpPr>
            <a:spLocks noChangeShapeType="1"/>
          </p:cNvSpPr>
          <p:nvPr/>
        </p:nvSpPr>
        <p:spPr bwMode="auto">
          <a:xfrm>
            <a:off x="6057900" y="1944688"/>
            <a:ext cx="0" cy="2538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5" name="Line 299"/>
          <p:cNvSpPr>
            <a:spLocks noChangeShapeType="1"/>
          </p:cNvSpPr>
          <p:nvPr/>
        </p:nvSpPr>
        <p:spPr bwMode="auto">
          <a:xfrm>
            <a:off x="6488113" y="1944688"/>
            <a:ext cx="0" cy="255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6" name="Line 300"/>
          <p:cNvSpPr>
            <a:spLocks noChangeShapeType="1"/>
          </p:cNvSpPr>
          <p:nvPr/>
        </p:nvSpPr>
        <p:spPr bwMode="auto">
          <a:xfrm>
            <a:off x="6924675" y="1944688"/>
            <a:ext cx="0" cy="254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97" name="Line 366"/>
          <p:cNvSpPr>
            <a:spLocks noChangeShapeType="1"/>
          </p:cNvSpPr>
          <p:nvPr/>
        </p:nvSpPr>
        <p:spPr bwMode="auto">
          <a:xfrm>
            <a:off x="7366000" y="1933575"/>
            <a:ext cx="0" cy="256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98" name="Line 367"/>
          <p:cNvSpPr>
            <a:spLocks noChangeShapeType="1"/>
          </p:cNvSpPr>
          <p:nvPr/>
        </p:nvSpPr>
        <p:spPr bwMode="auto">
          <a:xfrm>
            <a:off x="7818438" y="1933575"/>
            <a:ext cx="0" cy="256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99" name="Line 368"/>
          <p:cNvSpPr>
            <a:spLocks noChangeShapeType="1"/>
          </p:cNvSpPr>
          <p:nvPr/>
        </p:nvSpPr>
        <p:spPr bwMode="auto">
          <a:xfrm>
            <a:off x="8250238" y="1933575"/>
            <a:ext cx="0" cy="256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0" name="Line 369"/>
          <p:cNvSpPr>
            <a:spLocks noChangeShapeType="1"/>
          </p:cNvSpPr>
          <p:nvPr/>
        </p:nvSpPr>
        <p:spPr bwMode="auto">
          <a:xfrm>
            <a:off x="8696325" y="1933575"/>
            <a:ext cx="0" cy="256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1" name="Line 371"/>
          <p:cNvSpPr>
            <a:spLocks noChangeShapeType="1"/>
          </p:cNvSpPr>
          <p:nvPr/>
        </p:nvSpPr>
        <p:spPr bwMode="auto">
          <a:xfrm>
            <a:off x="7380288" y="4640263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2" name="Line 372"/>
          <p:cNvSpPr>
            <a:spLocks noChangeShapeType="1"/>
          </p:cNvSpPr>
          <p:nvPr/>
        </p:nvSpPr>
        <p:spPr bwMode="auto">
          <a:xfrm>
            <a:off x="7818438" y="4640263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3" name="Line 373"/>
          <p:cNvSpPr>
            <a:spLocks noChangeShapeType="1"/>
          </p:cNvSpPr>
          <p:nvPr/>
        </p:nvSpPr>
        <p:spPr bwMode="auto">
          <a:xfrm>
            <a:off x="8250238" y="4640263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4" name="Line 374"/>
          <p:cNvSpPr>
            <a:spLocks noChangeShapeType="1"/>
          </p:cNvSpPr>
          <p:nvPr/>
        </p:nvSpPr>
        <p:spPr bwMode="auto">
          <a:xfrm>
            <a:off x="8701088" y="4640263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205" name="Line 398"/>
          <p:cNvSpPr>
            <a:spLocks noChangeShapeType="1"/>
          </p:cNvSpPr>
          <p:nvPr/>
        </p:nvSpPr>
        <p:spPr bwMode="auto">
          <a:xfrm>
            <a:off x="7366000" y="1035050"/>
            <a:ext cx="174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170</Words>
  <Application>Microsoft Office PowerPoint</Application>
  <PresentationFormat>Carta (216 x 279 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152</cp:revision>
  <cp:lastPrinted>2015-10-16T22:47:28Z</cp:lastPrinted>
  <dcterms:created xsi:type="dcterms:W3CDTF">1999-03-16T19:31:02Z</dcterms:created>
  <dcterms:modified xsi:type="dcterms:W3CDTF">2015-10-16T23:19:58Z</dcterms:modified>
</cp:coreProperties>
</file>